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469" r:id="rId4"/>
    <p:sldId id="470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99" r:id="rId34"/>
    <p:sldId id="500" r:id="rId35"/>
    <p:sldId id="41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555A-5A35-47AC-90DE-54164EB42B0B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99A2B-2DEA-46DC-A0A3-57D0D3700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79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71856" y="2020824"/>
            <a:ext cx="11448288" cy="13898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Sorbents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Peat moss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Straw/hay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Feathers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Corncobs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Sawdust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Wool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Hair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carbon based products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7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61288" y="1423251"/>
            <a:ext cx="9656064" cy="4401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Advantages: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is readily available in large amounts.</a:t>
            </a:r>
          </a:p>
          <a:p>
            <a:pPr lvl="1" indent="-328613"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low cost.</a:t>
            </a:r>
          </a:p>
          <a:p>
            <a:pPr lvl="1" indent="-328613"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Adsorb between 5 to 15 times their weight in oil.</a:t>
            </a:r>
            <a:endParaRPr lang="en-C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9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728216" y="1342750"/>
            <a:ext cx="822960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Disadvantages: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a tendency to sink.</a:t>
            </a:r>
          </a:p>
          <a:p>
            <a:pPr lvl="1" indent="-328613"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Loose materials are difficult to control/recover and need to be contained.</a:t>
            </a:r>
            <a:endParaRPr lang="en-C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0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82297"/>
            <a:ext cx="11201400" cy="6098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73352" y="933942"/>
            <a:ext cx="822960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Straw bales used in a diesel spill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73477" y="1504740"/>
            <a:ext cx="6229350" cy="4676775"/>
            <a:chOff x="1851" y="1389"/>
            <a:chExt cx="3957" cy="2979"/>
          </a:xfrm>
        </p:grpSpPr>
        <p:pic>
          <p:nvPicPr>
            <p:cNvPr id="8" name="Picture 2" descr="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" y="1389"/>
              <a:ext cx="3957" cy="2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briggslogopara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" y="4052"/>
              <a:ext cx="85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798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493" y="1472183"/>
            <a:ext cx="5635226" cy="43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Inorganic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19656" y="1361037"/>
            <a:ext cx="7434072" cy="3723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Vermiculite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Perlite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Clay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Volcanic ash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Sand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Snow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Inorganic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79576" y="1399033"/>
            <a:ext cx="8490839" cy="5239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what is readily available in large amounts.</a:t>
            </a:r>
          </a:p>
          <a:p>
            <a:pPr lvl="1" indent="-328613"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Relatively low cost.</a:t>
            </a:r>
          </a:p>
          <a:p>
            <a:pPr lvl="1" indent="-328613"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Adsorb up to 20 times their weight in oil.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Inorganic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89888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Disadvantages:</a:t>
            </a:r>
          </a:p>
          <a:p>
            <a:pPr>
              <a:defRPr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Loose materials are difficult to control/recover and need to be contained/not suitable for use on water.</a:t>
            </a: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difficult to apply.</a:t>
            </a: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 bio-degradable.</a:t>
            </a: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 can make it difficult to apply.</a:t>
            </a:r>
          </a:p>
          <a:p>
            <a:pPr lvl="1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CA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1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Inorganic</a:t>
            </a:r>
          </a:p>
        </p:txBody>
      </p:sp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2607" y="991977"/>
            <a:ext cx="2389188" cy="51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5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28800" y="1605131"/>
            <a:ext cx="6702552" cy="37441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Polyurethane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Polypropylene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Polyethylene</a:t>
            </a:r>
          </a:p>
        </p:txBody>
      </p:sp>
    </p:spTree>
    <p:extLst>
      <p:ext uri="{BB962C8B-B14F-4D97-AF65-F5344CB8AC3E}">
        <p14:creationId xmlns:p14="http://schemas.microsoft.com/office/powerpoint/2010/main" val="188216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>
          <a:xfrm>
            <a:off x="1117092" y="1536192"/>
            <a:ext cx="10294620" cy="4450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different types of sorbents and their use.</a:t>
            </a:r>
            <a:endParaRPr lang="fr-FR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63040" y="16398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Pads, mats and rolls for various oil types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Sheets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poms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/snares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</a:p>
        </p:txBody>
      </p:sp>
    </p:spTree>
    <p:extLst>
      <p:ext uri="{BB962C8B-B14F-4D97-AF65-F5344CB8AC3E}">
        <p14:creationId xmlns:p14="http://schemas.microsoft.com/office/powerpoint/2010/main" val="21507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Boom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992" y="1556536"/>
            <a:ext cx="5135312" cy="3765271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20" y="1556536"/>
            <a:ext cx="5670589" cy="3765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793107" y="5058943"/>
            <a:ext cx="12176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Fosse </a:t>
            </a:r>
            <a:r>
              <a:rPr lang="fr-CA" altLang="en-US" sz="800" dirty="0" err="1">
                <a:latin typeface="Tahoma" panose="020B0604030504040204" pitchFamily="34" charset="0"/>
              </a:rPr>
              <a:t>Liquitrol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0862159" y="5105907"/>
            <a:ext cx="8191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USCG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739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 Pads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98" y="962914"/>
            <a:ext cx="67214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868476" y="6004814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9496" y="95387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</a:t>
            </a:r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Poms</a:t>
            </a:r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/Snare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8268" y="909638"/>
            <a:ext cx="6624637" cy="49688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531606" y="5662613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9236" y="1085719"/>
            <a:ext cx="885666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/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retention capability </a:t>
            </a: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can adsorb/absorb up to 40 times their weight in oil</a:t>
            </a:r>
          </a:p>
          <a:p>
            <a:pPr lvl="1" indent="-328613"/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/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very little water</a:t>
            </a:r>
          </a:p>
          <a:p>
            <a:pPr lvl="1" indent="-328613"/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/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reused</a:t>
            </a:r>
          </a:p>
          <a:p>
            <a:pPr lvl="1" indent="-328613"/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/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to deploy</a:t>
            </a:r>
          </a:p>
          <a:p>
            <a:pPr lvl="1"/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8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/>
          </p:cNvPr>
          <p:cNvSpPr txBox="1">
            <a:spLocks/>
          </p:cNvSpPr>
          <p:nvPr/>
        </p:nvSpPr>
        <p:spPr>
          <a:xfrm>
            <a:off x="1587564" y="142925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Disadvantages:</a:t>
            </a:r>
          </a:p>
          <a:p>
            <a:pPr marL="457200" lvl="1" indent="0">
              <a:buFont typeface="Arial" charset="0"/>
              <a:buNone/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create significant amounts of hazardous waste</a:t>
            </a:r>
          </a:p>
          <a:p>
            <a:pPr lvl="1" indent="-328613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when saturated</a:t>
            </a:r>
          </a:p>
          <a:p>
            <a:pPr lvl="1" indent="-328613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328613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robust</a:t>
            </a:r>
          </a:p>
          <a:p>
            <a:pPr lvl="1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Font typeface="Arial" charset="0"/>
              <a:buNone/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</a:p>
        </p:txBody>
      </p:sp>
    </p:spTree>
    <p:extLst>
      <p:ext uri="{BB962C8B-B14F-4D97-AF65-F5344CB8AC3E}">
        <p14:creationId xmlns:p14="http://schemas.microsoft.com/office/powerpoint/2010/main" val="413552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481328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contamination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intended for open sea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and transportation</a:t>
            </a:r>
          </a:p>
          <a:p>
            <a:pPr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2139950"/>
            <a:ext cx="4430712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527550" y="5181600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3227388" y="1084263"/>
            <a:ext cx="62366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secondary contamination</a:t>
            </a:r>
          </a:p>
        </p:txBody>
      </p:sp>
      <p:pic>
        <p:nvPicPr>
          <p:cNvPr id="8" name="Picture 2" descr="i61B 0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>
            <a:fillRect/>
          </a:stretch>
        </p:blipFill>
        <p:spPr bwMode="auto">
          <a:xfrm>
            <a:off x="6096000" y="2139950"/>
            <a:ext cx="434498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8364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6350" y="1557338"/>
            <a:ext cx="6500813" cy="4338637"/>
          </a:xfrm>
          <a:prstGeom prst="rect">
            <a:avLst/>
          </a:prstGeom>
        </p:spPr>
      </p:pic>
      <p:sp>
        <p:nvSpPr>
          <p:cNvPr id="6" name="TextBox 5">
            <a:extLst/>
          </p:cNvPr>
          <p:cNvSpPr txBox="1"/>
          <p:nvPr/>
        </p:nvSpPr>
        <p:spPr>
          <a:xfrm>
            <a:off x="2546350" y="985838"/>
            <a:ext cx="6500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sorbents are contain</a:t>
            </a:r>
            <a:r>
              <a:rPr lang="en-CA" sz="3200" dirty="0">
                <a:latin typeface="+mn-lt"/>
              </a:rPr>
              <a:t>ed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31113" y="5656263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761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391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Recommendations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2144" y="1233021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sorbent boom 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deployed by boat or along shoreline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joined together with fitted clips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line other types of boom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close gaps in other types of boom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deployed as containment boom in small, calm areas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Recovering sorbent boom</a:t>
            </a:r>
          </a:p>
          <a:p>
            <a:pPr marL="447675" lvl="1" indent="-355600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carefully section by section, putting into temporary storage container</a:t>
            </a:r>
            <a:b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Sorbents</a:t>
            </a:r>
          </a:p>
        </p:txBody>
      </p:sp>
      <p:sp>
        <p:nvSpPr>
          <p:cNvPr id="9" name="Rectangle 3"/>
          <p:cNvSpPr txBox="1">
            <a:spLocks/>
          </p:cNvSpPr>
          <p:nvPr/>
        </p:nvSpPr>
        <p:spPr>
          <a:xfrm>
            <a:off x="457200" y="1043369"/>
            <a:ext cx="7805737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</a:t>
            </a:r>
          </a:p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</a:p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</a:t>
            </a:r>
          </a:p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Forms</a:t>
            </a:r>
          </a:p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and disadvantages</a:t>
            </a:r>
          </a:p>
          <a:p>
            <a:pPr marL="357188" indent="-357188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08" y="766618"/>
            <a:ext cx="5440892" cy="36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391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Recommendations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06424" y="1233021"/>
            <a:ext cx="970178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sorbent pads 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deploy by putting directly into floating oil or use as a contact barrier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they are in a contained area to avoid secondary contamination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deployed from a boat or from shore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Recovering sorbent pads or rolls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recover with pitchforks or nets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collect and put into temporary storage unit</a:t>
            </a:r>
            <a:b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5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Recommendations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24712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granular sorbents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they are in a contained area to avoid secondary contamination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directly to oil on land/docks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for use on open water or in high winds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Recovering granular sorbents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with shovels, rakes</a:t>
            </a:r>
          </a:p>
          <a:p>
            <a:pPr marL="357188" indent="-357188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 and put into temporary storage unit</a:t>
            </a:r>
            <a:b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30175"/>
            <a:ext cx="112745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Recommendations</a:t>
            </a:r>
          </a:p>
        </p:txBody>
      </p:sp>
      <p:sp>
        <p:nvSpPr>
          <p:cNvPr id="8" name="Content Placeholder 2">
            <a:extLst/>
          </p:cNvPr>
          <p:cNvSpPr txBox="1">
            <a:spLocks/>
          </p:cNvSpPr>
          <p:nvPr/>
        </p:nvSpPr>
        <p:spPr>
          <a:xfrm>
            <a:off x="1133856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snare/pompom</a:t>
            </a:r>
          </a:p>
          <a:p>
            <a:pPr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tied in a continuous line/staked in place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Recovering snare/pompom</a:t>
            </a:r>
          </a:p>
          <a:p>
            <a:pPr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manually</a:t>
            </a:r>
          </a:p>
          <a:p>
            <a:pPr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 on regular basis to prevent from becoming buried by sediment</a:t>
            </a:r>
            <a:b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3856" y="1109535"/>
            <a:ext cx="10003536" cy="36087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Always use proper PPE when deploying or recovering </a:t>
            </a:r>
          </a:p>
          <a:p>
            <a:pPr algn="just"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contamination contact</a:t>
            </a:r>
          </a:p>
          <a:p>
            <a:pPr algn="just"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proper lifting procedures</a:t>
            </a:r>
          </a:p>
          <a:p>
            <a:pPr algn="just"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the weight when recovering – saturated sorbents can become heavy</a:t>
            </a:r>
          </a:p>
        </p:txBody>
      </p:sp>
    </p:spTree>
    <p:extLst>
      <p:ext uri="{BB962C8B-B14F-4D97-AF65-F5344CB8AC3E}">
        <p14:creationId xmlns:p14="http://schemas.microsoft.com/office/powerpoint/2010/main" val="71251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3544" y="1525313"/>
            <a:ext cx="10424160" cy="3695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25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sorbents can be effective under the proper conditions. </a:t>
            </a:r>
          </a:p>
          <a:p>
            <a:pPr algn="just">
              <a:spcBef>
                <a:spcPct val="25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sorbents must be carefully considered and managed to control cost, minimize waste and prevent secondary contamination.</a:t>
            </a:r>
          </a:p>
          <a:p>
            <a:pPr algn="just">
              <a:spcBef>
                <a:spcPct val="25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 available organic sorbents are typically low cost compared to the more effective synthetic products. </a:t>
            </a: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3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56883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5288" y="0"/>
            <a:ext cx="11354752" cy="6778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Definitions</a:t>
            </a:r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6112" y="1087035"/>
            <a:ext cx="10415016" cy="3649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 are products or mixtures of products that are used to collect liquid oil through absorption and/or adsorption.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CA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CA" altLang="en-US" sz="32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sorbents: oil is soaked up and penetrates into the material.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CA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CA" altLang="en-US" sz="32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sorbents: oil is attracted to and adheres to the surface of the material.</a:t>
            </a:r>
          </a:p>
        </p:txBody>
      </p:sp>
    </p:spTree>
    <p:extLst>
      <p:ext uri="{BB962C8B-B14F-4D97-AF65-F5344CB8AC3E}">
        <p14:creationId xmlns:p14="http://schemas.microsoft.com/office/powerpoint/2010/main" val="25377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842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80744" y="1085719"/>
            <a:ext cx="8302752" cy="50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be effective sorbents are :</a:t>
            </a:r>
          </a:p>
          <a:p>
            <a:pPr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  <a:defRPr/>
            </a:pPr>
            <a:r>
              <a:rPr lang="en-CA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Oleophilic</a:t>
            </a: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(attracts oil)</a:t>
            </a:r>
          </a:p>
          <a:p>
            <a:pPr marL="357188" indent="-357188">
              <a:spcBef>
                <a:spcPts val="0"/>
              </a:spcBef>
              <a:defRPr/>
            </a:pPr>
            <a:endParaRPr lang="en-CA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  <a:defRPr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Hydrophobic (repels water)</a:t>
            </a:r>
          </a:p>
          <a:p>
            <a:pPr marL="357188" indent="-357188">
              <a:spcBef>
                <a:spcPts val="0"/>
              </a:spcBef>
              <a:defRPr/>
            </a:pPr>
            <a:endParaRPr lang="en-CA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  <a:defRPr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not sink</a:t>
            </a:r>
          </a:p>
          <a:p>
            <a:pPr>
              <a:spcBef>
                <a:spcPts val="0"/>
              </a:spcBef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  <a:defRPr/>
            </a:pPr>
            <a:r>
              <a:rPr lang="en-CA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recove</a:t>
            </a: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rable</a:t>
            </a: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8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0" y="115888"/>
            <a:ext cx="1138961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0744" y="1342750"/>
            <a:ext cx="8229600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spcBef>
                <a:spcPts val="0"/>
              </a:spcBef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spills</a:t>
            </a:r>
          </a:p>
          <a:p>
            <a:pPr marL="357188" indent="-357188">
              <a:spcBef>
                <a:spcPts val="0"/>
              </a:spcBef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final traces of oil “polishing”</a:t>
            </a:r>
          </a:p>
          <a:p>
            <a:pPr marL="357188" indent="-357188">
              <a:spcBef>
                <a:spcPts val="0"/>
              </a:spcBef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line boom and block any gaps</a:t>
            </a:r>
          </a:p>
          <a:p>
            <a:pPr marL="357188" indent="-357188">
              <a:spcBef>
                <a:spcPts val="0"/>
              </a:spcBef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spcBef>
                <a:spcPts val="0"/>
              </a:spcBef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in areas where it is not possible to use a skimmer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5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78280" y="1351894"/>
            <a:ext cx="9235440" cy="3814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 area difficult to clean up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 effluents from clean-up operation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Filter oil in water column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 circulation path and working area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up and decontaminate workers and equipment</a:t>
            </a: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3850" y="115888"/>
            <a:ext cx="1138961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</a:p>
        </p:txBody>
      </p:sp>
    </p:spTree>
    <p:extLst>
      <p:ext uri="{BB962C8B-B14F-4D97-AF65-F5344CB8AC3E}">
        <p14:creationId xmlns:p14="http://schemas.microsoft.com/office/powerpoint/2010/main" val="17709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1417320" y="1342749"/>
            <a:ext cx="7598664" cy="3677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organic </a:t>
            </a:r>
          </a:p>
          <a:p>
            <a:pPr marL="357188" indent="-357188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inorganic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Synthetic</a:t>
            </a: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17904" y="142925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Bulk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Enclosed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Continuous</a:t>
            </a:r>
          </a:p>
          <a:p>
            <a:pPr marL="357188" indent="-357188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Fibre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1168</Words>
  <Application>Microsoft Office PowerPoint</Application>
  <PresentationFormat>Widescreen</PresentationFormat>
  <Paragraphs>238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MS PGothic</vt:lpstr>
      <vt:lpstr>Arial</vt:lpstr>
      <vt:lpstr>Calibri</vt:lpstr>
      <vt:lpstr>Calibri Light</vt:lpstr>
      <vt:lpstr>inherit</vt:lpstr>
      <vt:lpstr>Symbol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485</cp:revision>
  <dcterms:created xsi:type="dcterms:W3CDTF">2024-09-27T05:40:49Z</dcterms:created>
  <dcterms:modified xsi:type="dcterms:W3CDTF">2024-11-28T07:22:00Z</dcterms:modified>
</cp:coreProperties>
</file>